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89" r:id="rId2"/>
    <p:sldId id="256" r:id="rId3"/>
    <p:sldId id="257" r:id="rId4"/>
    <p:sldId id="258" r:id="rId5"/>
    <p:sldId id="260" r:id="rId6"/>
    <p:sldId id="259" r:id="rId7"/>
    <p:sldId id="267" r:id="rId8"/>
    <p:sldId id="261" r:id="rId9"/>
    <p:sldId id="262" r:id="rId10"/>
    <p:sldId id="268" r:id="rId11"/>
    <p:sldId id="269" r:id="rId12"/>
    <p:sldId id="270" r:id="rId13"/>
    <p:sldId id="271" r:id="rId14"/>
    <p:sldId id="272" r:id="rId15"/>
    <p:sldId id="291" r:id="rId16"/>
    <p:sldId id="273" r:id="rId17"/>
    <p:sldId id="274" r:id="rId18"/>
    <p:sldId id="275" r:id="rId19"/>
    <p:sldId id="276" r:id="rId20"/>
    <p:sldId id="277" r:id="rId21"/>
    <p:sldId id="279" r:id="rId22"/>
    <p:sldId id="282" r:id="rId23"/>
    <p:sldId id="280" r:id="rId24"/>
    <p:sldId id="281" r:id="rId25"/>
    <p:sldId id="278" r:id="rId26"/>
    <p:sldId id="283" r:id="rId27"/>
    <p:sldId id="284" r:id="rId28"/>
    <p:sldId id="290" r:id="rId29"/>
    <p:sldId id="286" r:id="rId30"/>
    <p:sldId id="292" r:id="rId31"/>
    <p:sldId id="287" r:id="rId32"/>
    <p:sldId id="285" r:id="rId33"/>
    <p:sldId id="288" r:id="rId34"/>
    <p:sldId id="29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742" y="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9ADE0-A720-4B3C-A40B-E8FA0B9200D5}" type="datetimeFigureOut">
              <a:rPr lang="en-IL" smtClean="0"/>
              <a:t>18/05/2021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78D3B-CCB8-4BBD-B798-35708952832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040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8361D64-75E2-43FC-99CF-CD62C9FC7E3C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25715-5F88-47B3-BFC0-4BD55E0980BA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5437-9429-4854-BD19-6EF9FA3D1B6C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A26A-63C0-4AEC-B66D-A8A78C59472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EB196F6-817C-43FE-9001-59B5179FC09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A82D-5493-4499-9F1C-69A4A55EEC9A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8F200-A285-4A63-927D-8DE338CFC473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6D8B8-5CD4-44C2-9CF6-2832077544A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96AFF-A226-4567-AB9E-6390A7AC68AF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C11929-C1F8-4333-944D-5B05930555D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EF831F-5C98-465F-8539-A408DF20D73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6A07225-61EC-46AB-90A4-F3BBE8167EB7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6B0D-C196-47EE-B597-CF2A73327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1238" y="1416258"/>
            <a:ext cx="8361229" cy="1086238"/>
          </a:xfrm>
        </p:spPr>
        <p:txBody>
          <a:bodyPr/>
          <a:lstStyle/>
          <a:p>
            <a:r>
              <a:rPr lang="en-US" dirty="0"/>
              <a:t>Today: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756EE-EBE4-4F35-8077-547652D24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3620" y="2781820"/>
            <a:ext cx="6831673" cy="1756624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 err="1"/>
              <a:t>Keras</a:t>
            </a:r>
            <a:r>
              <a:rPr lang="en-US" sz="3600" dirty="0"/>
              <a:t> framework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 err="1"/>
              <a:t>ResNet</a:t>
            </a:r>
            <a:endParaRPr lang="en-US" sz="3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Ex4</a:t>
            </a:r>
            <a:endParaRPr lang="en-IL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63A06-F137-4CB4-AE69-87BCF172A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7A4F7-FF92-440B-AF0F-20F5F3EC64ED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027DE-6BF9-4A85-B91C-9196251B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3D Data processing in structural biology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87E7E-39F4-4DF3-9E9F-85581BA1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5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57875" y="496871"/>
            <a:ext cx="1099546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1D convolution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This layer creates a convolution kernel that is convolved with the layer input over a single spatial dimension to produce a tensor of outputs.</a:t>
            </a:r>
          </a:p>
          <a:p>
            <a:endParaRPr lang="en-US" sz="2800" dirty="0">
              <a:solidFill>
                <a:srgbClr val="212529"/>
              </a:solidFill>
              <a:latin typeface="Open Sans" panose="020B0604020202020204" pitchFamily="34" charset="0"/>
            </a:endParaRPr>
          </a:p>
          <a:p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Example:</a:t>
            </a:r>
          </a:p>
          <a:p>
            <a:endParaRPr lang="en-US" sz="2800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sz="20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 =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sz="2000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dirty="0">
                <a:solidFill>
                  <a:srgbClr val="212529"/>
                </a:solidFill>
                <a:latin typeface="Open Sans" panose="020B0604020202020204" pitchFamily="34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conv1d_layer = layers.Conv1D(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800" dirty="0">
                <a:solidFill>
                  <a:srgbClr val="212529"/>
                </a:solidFill>
                <a:latin typeface="Open Sans" panose="020B0604020202020204" pitchFamily="34" charset="0"/>
              </a:rPr>
              <a:t>	</a:t>
            </a:r>
          </a:p>
          <a:p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what is the output size?</a:t>
            </a:r>
          </a:p>
          <a:p>
            <a:r>
              <a:rPr lang="en-US" sz="2800" dirty="0">
                <a:solidFill>
                  <a:srgbClr val="212529"/>
                </a:solidFill>
                <a:latin typeface="Open Sans" panose="020B0604020202020204" pitchFamily="34" charset="0"/>
              </a:rPr>
              <a:t>	</a:t>
            </a:r>
            <a:endParaRPr lang="en-US" sz="2800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ADED39-28FB-4426-AF5D-91788FE6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C3943-A391-47C5-9917-33B294076F51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54E339-9FAC-497F-A61B-6B600723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5EA558-E541-4D9F-B50F-37445B51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3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57875" y="496871"/>
            <a:ext cx="10995465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1D convolution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This layer creates a convolution kernel that is convolved with the layer input over a single spatial dimension to produce a tensor of outputs.</a:t>
            </a:r>
          </a:p>
          <a:p>
            <a:endParaRPr lang="en-US" sz="2800" dirty="0">
              <a:solidFill>
                <a:srgbClr val="212529"/>
              </a:solidFill>
              <a:latin typeface="Open Sans" panose="020B0604020202020204" pitchFamily="34" charset="0"/>
            </a:endParaRPr>
          </a:p>
          <a:p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Example:</a:t>
            </a:r>
          </a:p>
          <a:p>
            <a:endParaRPr lang="en-US" sz="2800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sz="20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 =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sz="2000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dirty="0">
                <a:solidFill>
                  <a:srgbClr val="212529"/>
                </a:solidFill>
                <a:latin typeface="Open Sans" panose="020B0604020202020204" pitchFamily="34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conv1d_layer = layers.Conv1D(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800" dirty="0">
                <a:solidFill>
                  <a:srgbClr val="212529"/>
                </a:solidFill>
                <a:latin typeface="Open Sans" panose="020B0604020202020204" pitchFamily="34" charset="0"/>
              </a:rPr>
              <a:t>	</a:t>
            </a:r>
          </a:p>
          <a:p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what is the output size?</a:t>
            </a:r>
          </a:p>
          <a:p>
            <a:pPr algn="ctr"/>
            <a:r>
              <a:rPr lang="en-US" sz="2800" dirty="0"/>
              <a:t>	(10, 32)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F09D20-AB02-40B2-AAFC-BFDE165A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6114D-73C6-4EF7-8A59-5BC7DD8EA32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603D07-85AE-4DCC-B70C-099A9752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CD2636-0F29-4E3D-86AA-6B01CBC3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3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30443" y="597455"/>
            <a:ext cx="1099546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2D convolution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layer creates a convolution kernel that is convolved with the layer input to produce a tensor of outputs.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I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DF8465-0D23-4319-AD4D-1A3B060322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45" y="2289362"/>
            <a:ext cx="3493579" cy="397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34E7EB4-FCDC-4340-9C64-748A032D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B9C2-B9CD-427B-9A7A-223AD864034E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0A2BC6A-C22C-4DD3-B4E2-9430D8000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6768F2-95CE-4317-9955-47B78CEB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24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30443" y="597455"/>
            <a:ext cx="1099546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2D convolution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layer creates a convolution kernel that is convolved with the layer input to produce a tensor of outputs.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IL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76F19CE-93CA-4006-8AA1-221BB263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842" y="2587084"/>
            <a:ext cx="4092461" cy="310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EE6FBBF-B9AC-475B-8CDE-AE4965698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86" y="2646466"/>
            <a:ext cx="3687642" cy="298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27D66D-B2FE-4255-BB70-B41791A7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FC76-9EB0-4E2D-93C9-A42457F3B533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52B96F-C308-497C-A293-701F2D23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6865D3-40EE-4741-BCD2-48BE86E1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5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30443" y="597455"/>
            <a:ext cx="1099546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2D convolution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layer creates a convolution kernel that is convolved with the layer input to produce a tensor of outputs.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Example:</a:t>
            </a:r>
          </a:p>
          <a:p>
            <a:endParaRPr lang="en-US" sz="2800" dirty="0"/>
          </a:p>
          <a:p>
            <a:r>
              <a:rPr lang="en-US" sz="20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 =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20, 3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sz="2000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dirty="0">
                <a:solidFill>
                  <a:srgbClr val="212529"/>
                </a:solidFill>
                <a:latin typeface="Open Sans" panose="020B0604020202020204" pitchFamily="34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conv2d_layer = layers.Conv2D(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(5,5)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800" dirty="0"/>
              <a:t>	</a:t>
            </a:r>
          </a:p>
          <a:p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what is the output size?</a:t>
            </a:r>
          </a:p>
          <a:p>
            <a:endParaRPr lang="en-US" sz="2800" dirty="0"/>
          </a:p>
          <a:p>
            <a:r>
              <a:rPr lang="en-US" sz="2800" dirty="0"/>
              <a:t>	</a:t>
            </a:r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77CF66-4416-46E0-B4E0-AEBFD99B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6A92B-86BF-4665-9B14-BB778F0B8E32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C88560-FABE-4553-835F-33A945D40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FECFDB-8460-48C3-9852-EF5934CB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26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30443" y="597455"/>
            <a:ext cx="1099546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2D convolution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layer creates a convolution kernel that is convolved with the layer input to produce a tensor of outputs.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	Example:</a:t>
            </a:r>
          </a:p>
          <a:p>
            <a:endParaRPr lang="en-US" sz="2800" dirty="0"/>
          </a:p>
          <a:p>
            <a:r>
              <a:rPr lang="en-US" sz="20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 =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20, 3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sz="2000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dirty="0">
                <a:solidFill>
                  <a:srgbClr val="212529"/>
                </a:solidFill>
                <a:latin typeface="Open Sans" panose="020B0604020202020204" pitchFamily="34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conv2d_layer = layers.Conv2D(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(5,5)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2800" dirty="0"/>
              <a:t>	</a:t>
            </a:r>
          </a:p>
          <a:p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	what is the output size?</a:t>
            </a:r>
          </a:p>
          <a:p>
            <a:pPr algn="ctr"/>
            <a:r>
              <a:rPr lang="en-US" sz="2800" dirty="0"/>
              <a:t>	(10, 20, 64)</a:t>
            </a:r>
          </a:p>
          <a:p>
            <a:endParaRPr lang="en-US" sz="2800" dirty="0"/>
          </a:p>
          <a:p>
            <a:r>
              <a:rPr lang="en-US" sz="2800" dirty="0"/>
              <a:t>	</a:t>
            </a:r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B5B1D5-5C27-4278-96FB-D395651D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947-7802-4A2A-A8CE-A1D23B7C9592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67DFE1-312E-4187-8E43-A1D0671A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9E1B4A-AD20-45BE-B7D1-74DAB522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7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30443" y="597455"/>
            <a:ext cx="1099546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2D convolution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layer creates a convolution kernel that is convolved with the layer input to produce a tensor of outputs.</a:t>
            </a:r>
            <a:endParaRPr lang="en-US" sz="2800" dirty="0"/>
          </a:p>
          <a:p>
            <a:endParaRPr lang="en-US" sz="2800" dirty="0"/>
          </a:p>
          <a:p>
            <a:pPr lvl="1"/>
            <a:r>
              <a:rPr lang="en-US" sz="2800" dirty="0"/>
              <a:t>Dilation: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2800" dirty="0"/>
              <a:t>	</a:t>
            </a:r>
          </a:p>
          <a:p>
            <a:endParaRPr lang="en-I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A9C4D9-1221-4E16-B228-DB7DD36751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01" y="2830640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E0C1D1-D759-4EFC-AE66-5164E259F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E0FD4-8807-47D3-9F9E-468528B2205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50EAC0-5858-4A2A-9F94-801C32E2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96036D-A17B-4C38-A186-A0730F107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185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30443" y="597455"/>
            <a:ext cx="1099546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2D convolution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This layer creates a convolution kernel that is convolved with the layer input to produce a tensor of outputs.</a:t>
            </a:r>
            <a:endParaRPr lang="en-US" sz="2800" dirty="0"/>
          </a:p>
          <a:p>
            <a:endParaRPr lang="en-US" sz="2800" dirty="0"/>
          </a:p>
          <a:p>
            <a:pPr lvl="1"/>
            <a:r>
              <a:rPr lang="en-US" sz="2800" dirty="0"/>
              <a:t>Dilation: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2800" dirty="0"/>
              <a:t>	</a:t>
            </a:r>
          </a:p>
          <a:p>
            <a:endParaRPr lang="en-IL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2619A4C-D52E-4DA3-B815-D838FC52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4" y="3070223"/>
            <a:ext cx="8475572" cy="329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4DDC04-908F-40F4-B26A-9006298E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5994-6F79-4CF3-AC74-59265068018A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0359CE-66DE-4E9F-AD19-31CCD715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C215CB-D2E4-48EF-B8E3-3935BCF5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35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50977" y="451151"/>
            <a:ext cx="1172474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Activation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Preforms a None linear function on the input.</a:t>
            </a:r>
            <a:endParaRPr lang="en-US" sz="2800" dirty="0"/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Relu</a:t>
            </a:r>
            <a:r>
              <a:rPr lang="en-US" sz="2800" dirty="0"/>
              <a:t>, </a:t>
            </a:r>
            <a:r>
              <a:rPr lang="en-US" sz="2800" dirty="0" err="1"/>
              <a:t>Softmax</a:t>
            </a:r>
            <a:r>
              <a:rPr lang="en-US" sz="2800" dirty="0"/>
              <a:t>, ELU, Tanh, Sigmoid and more…).</a:t>
            </a:r>
          </a:p>
          <a:p>
            <a:pPr lvl="1"/>
            <a:endParaRPr lang="en-US" sz="2800" dirty="0"/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</a:p>
          <a:p>
            <a:endParaRPr lang="en-US" sz="2800" dirty="0"/>
          </a:p>
          <a:p>
            <a:endParaRPr lang="en-IL" dirty="0"/>
          </a:p>
        </p:txBody>
      </p:sp>
      <p:pic>
        <p:nvPicPr>
          <p:cNvPr id="7170" name="Picture 2" descr="Introduction to Different Activation Functions for Deep Learning | by  Shruti Jadon | Medium">
            <a:extLst>
              <a:ext uri="{FF2B5EF4-FFF2-40B4-BE49-F238E27FC236}">
                <a16:creationId xmlns:a16="http://schemas.microsoft.com/office/drawing/2014/main" id="{1270C00B-EF73-434D-90D9-164827C3B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76" y="2626340"/>
            <a:ext cx="6819876" cy="342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42C3FC-A6CF-4D40-901B-19390432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939E7-8C83-4CAA-AC32-D58E8F9629B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1A2CD7-20BA-4429-BCF4-DF635544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659D2-6DC8-4B34-8C9B-4A569FB1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4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50977" y="451151"/>
            <a:ext cx="11724740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Activation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Preforms a None linear function on the input.</a:t>
            </a:r>
            <a:endParaRPr lang="en-US" sz="2800" dirty="0"/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Relu</a:t>
            </a:r>
            <a:r>
              <a:rPr lang="en-US" sz="2800" dirty="0"/>
              <a:t>, </a:t>
            </a:r>
            <a:r>
              <a:rPr lang="en-US" sz="2800" dirty="0" err="1"/>
              <a:t>Softmax</a:t>
            </a:r>
            <a:r>
              <a:rPr lang="en-US" sz="2800" dirty="0"/>
              <a:t>, ELU, Tanh, Sigmoid and more…).</a:t>
            </a:r>
          </a:p>
          <a:p>
            <a:pPr lvl="1"/>
            <a:endParaRPr lang="en-US" sz="2800" dirty="0"/>
          </a:p>
          <a:p>
            <a:r>
              <a:rPr lang="en-US" sz="2800" dirty="0"/>
              <a:t>	Example:</a:t>
            </a:r>
          </a:p>
          <a:p>
            <a:endParaRPr lang="en-US" sz="2800" dirty="0"/>
          </a:p>
          <a:p>
            <a:r>
              <a:rPr lang="en-US" dirty="0"/>
              <a:t>	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 =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0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20, 3</a:t>
            </a:r>
            <a:r>
              <a:rPr lang="en-US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  <a:endParaRPr lang="en-US" sz="2000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en-US" dirty="0">
                <a:solidFill>
                  <a:srgbClr val="212529"/>
                </a:solidFill>
                <a:latin typeface="Open Sans" panose="020B0604020202020204" pitchFamily="34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conv2d_layer = layers.Conv2D(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(5,5)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activation_layer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layers.Activation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(“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”)(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conv2d_layer)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# or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activation_layer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layers.RelU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()(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conv2d_layer)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# or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activation_layer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	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layers.Conv2D(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64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(5,5)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same’,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activation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relu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18DB0-D95B-4D6F-9B57-77373E541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1DE45-FF1C-4409-B987-0DE5ED2C80A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3A36A87-B79D-4E45-A690-93AAD611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345291-516A-4A0D-B166-90288CF2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0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24C7D8-0C2E-44E5-8301-2A386A6AF452}"/>
              </a:ext>
            </a:extLst>
          </p:cNvPr>
          <p:cNvSpPr txBox="1"/>
          <p:nvPr/>
        </p:nvSpPr>
        <p:spPr>
          <a:xfrm>
            <a:off x="2004969" y="1661020"/>
            <a:ext cx="742425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Keras</a:t>
            </a:r>
            <a:r>
              <a:rPr lang="en-US" sz="4400" b="1" dirty="0"/>
              <a:t> Framework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Defining Model and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Compiling and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Saving and Loading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Prediction</a:t>
            </a:r>
          </a:p>
          <a:p>
            <a:endParaRPr lang="en-I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D91CF-BA7F-4D09-9C22-4C02C8D7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6B2F-5F4F-4A60-A18D-3C69BCF0C73E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E3EB2-6479-4412-8E6F-D065A96A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7B946-6AB6-4052-BE6D-66CB1BD8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50977" y="451151"/>
            <a:ext cx="11724740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</a:p>
          <a:p>
            <a:pPr algn="ctr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Dense (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Fully connected layer).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MaxPooling1D, MaxPooling2D.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AveragePooling1D, AveragePooling2D.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Attention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Conv3D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Reshaping layers (</a:t>
            </a:r>
            <a:r>
              <a:rPr lang="en-US" sz="2800" dirty="0">
                <a:solidFill>
                  <a:srgbClr val="FF0000"/>
                </a:solidFill>
                <a:latin typeface="Open Sans" panose="020B0606030504020204" pitchFamily="34" charset="0"/>
              </a:rPr>
              <a:t>Permute</a:t>
            </a: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12529"/>
                </a:solidFill>
                <a:latin typeface="Open Sans" panose="020B0606030504020204" pitchFamily="34" charset="0"/>
              </a:rPr>
              <a:t>BatchNormalization</a:t>
            </a:r>
            <a:endParaRPr lang="en-US" sz="28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Merging layers (</a:t>
            </a:r>
            <a:r>
              <a:rPr lang="en-US" sz="2800" dirty="0">
                <a:solidFill>
                  <a:srgbClr val="FF0000"/>
                </a:solidFill>
                <a:latin typeface="Open Sans" panose="020B0606030504020204" pitchFamily="34" charset="0"/>
              </a:rPr>
              <a:t>Add</a:t>
            </a: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Regularization layers (</a:t>
            </a:r>
            <a:r>
              <a:rPr lang="en-US" sz="2800" dirty="0">
                <a:solidFill>
                  <a:srgbClr val="FF0000"/>
                </a:solidFill>
                <a:latin typeface="Open Sans" panose="020B0606030504020204" pitchFamily="34" charset="0"/>
              </a:rPr>
              <a:t>Dropout</a:t>
            </a: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And many more…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endParaRPr lang="en-US" sz="2800" dirty="0"/>
          </a:p>
          <a:p>
            <a:pPr lvl="1"/>
            <a:endParaRPr lang="en-US" sz="2800" dirty="0"/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</a:p>
          <a:p>
            <a:endParaRPr lang="en-US" sz="2800" dirty="0"/>
          </a:p>
          <a:p>
            <a:endParaRPr lang="en-IL" dirty="0"/>
          </a:p>
        </p:txBody>
      </p:sp>
      <p:pic>
        <p:nvPicPr>
          <p:cNvPr id="4" name="Picture 4" descr="Convolutional Neural Networks (CNN): Step 4 - Full Connection - Blogs  SuperDataScience - Machine Learning | AI | Data Science Career | Analytics  | Success">
            <a:extLst>
              <a:ext uri="{FF2B5EF4-FFF2-40B4-BE49-F238E27FC236}">
                <a16:creationId xmlns:a16="http://schemas.microsoft.com/office/drawing/2014/main" id="{E9958FD9-B8FB-4214-9470-3CD0D6BC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40" y="1289304"/>
            <a:ext cx="3484832" cy="158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E1BF9-F73E-416D-869C-4DDE42EC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5F8-1AFD-43A9-A159-EF16B488A7FC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1202-49EE-4787-9544-515722CA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F4CD5-BF8D-4893-95F9-BBFFD9D1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78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1078991" y="152400"/>
            <a:ext cx="108469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Compiling</a:t>
            </a:r>
            <a:endParaRPr lang="en-US" sz="2800" dirty="0"/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choosing the loss function (MSE loss, Categorical Cross Entropy…)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Choosing the optimizer algorithm (SGD, Adam…)</a:t>
            </a:r>
          </a:p>
          <a:p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	and the learning rate (step size).</a:t>
            </a:r>
          </a:p>
          <a:p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2" name="AutoShape 2" descr="Viz_torch_optim">
            <a:extLst>
              <a:ext uri="{FF2B5EF4-FFF2-40B4-BE49-F238E27FC236}">
                <a16:creationId xmlns:a16="http://schemas.microsoft.com/office/drawing/2014/main" id="{75C22C06-163B-4A9E-B723-C8C4FBFAE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1028" name="Picture 4" descr="Viz_torch_optim">
            <a:extLst>
              <a:ext uri="{FF2B5EF4-FFF2-40B4-BE49-F238E27FC236}">
                <a16:creationId xmlns:a16="http://schemas.microsoft.com/office/drawing/2014/main" id="{5052CE75-9BD1-4B86-A7FE-47C1D2868A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36049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358D47-1088-48B3-BE22-22273CB0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50A70-8678-44AF-A848-DB1E554CA09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2017A-7BAB-4C0C-BBBC-1DC14361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2D8F2-1E25-41D0-847F-45C68169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03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1095769" y="0"/>
            <a:ext cx="1084691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Compiling</a:t>
            </a:r>
            <a:endParaRPr lang="en-US" sz="2800" dirty="0"/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choosing the loss function (MSE loss, Categorical Cross Entropy…)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Choosing the optimizer algorithm (SGD, Adam…)</a:t>
            </a:r>
          </a:p>
          <a:p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	and the learning rate (step size).</a:t>
            </a:r>
          </a:p>
          <a:p>
            <a:endParaRPr lang="en-US" sz="2800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r>
              <a:rPr lang="en-US" sz="2800" dirty="0">
                <a:solidFill>
                  <a:srgbClr val="212529"/>
                </a:solidFill>
                <a:latin typeface="Open Sans" panose="020B0606030504020204" pitchFamily="34" charset="0"/>
              </a:rPr>
              <a:t>Example:</a:t>
            </a:r>
          </a:p>
          <a:p>
            <a:endParaRPr 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(in, 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my_optimizer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tf.keras.optimizers.Adam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=0.001)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en-US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(optimizer=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my_optimizer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loss=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categorical_crossentropy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2" name="AutoShape 2" descr="Viz_torch_optim">
            <a:extLst>
              <a:ext uri="{FF2B5EF4-FFF2-40B4-BE49-F238E27FC236}">
                <a16:creationId xmlns:a16="http://schemas.microsoft.com/office/drawing/2014/main" id="{75C22C06-163B-4A9E-B723-C8C4FBFAE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994AE-D6C6-43B0-A01B-CD041570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0D3C1-9E8D-4AA3-9CEA-D4BBF224A31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157029-4422-40F1-A782-97ABA324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672BF-5A40-4781-9F34-742D478E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27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808616" y="336054"/>
            <a:ext cx="1172474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Training</a:t>
            </a:r>
            <a:endParaRPr lang="en-US" sz="2800" dirty="0"/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training the model on labeled data (X,Y).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  Choosing number of epochs and the batch size.</a:t>
            </a:r>
          </a:p>
          <a:p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b="0" u="sng" dirty="0">
                <a:solidFill>
                  <a:srgbClr val="000000"/>
                </a:solidFill>
                <a:effectLst/>
              </a:rPr>
              <a:t>epochs</a:t>
            </a:r>
            <a:r>
              <a:rPr lang="en-US" sz="2800" b="0" dirty="0">
                <a:solidFill>
                  <a:srgbClr val="000000"/>
                </a:solidFill>
                <a:effectLst/>
              </a:rPr>
              <a:t>- number of times we are going over the entire training data</a:t>
            </a:r>
          </a:p>
          <a:p>
            <a:r>
              <a:rPr lang="en-US" sz="2800" u="sng" dirty="0">
                <a:solidFill>
                  <a:srgbClr val="000000"/>
                </a:solidFill>
              </a:rPr>
              <a:t>batch size</a:t>
            </a:r>
            <a:r>
              <a:rPr lang="en-US" sz="2800" dirty="0">
                <a:solidFill>
                  <a:srgbClr val="000000"/>
                </a:solidFill>
              </a:rPr>
              <a:t>- number of samples in each batch</a:t>
            </a:r>
            <a:endParaRPr lang="en-US" sz="2800" b="0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sz="2800" dirty="0"/>
              <a:t>Example: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 history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Y, epochs=100,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=32)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 history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([X1,X2], [Y1,Y2], epochs=100,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=32)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en-US" sz="2800" dirty="0"/>
              <a:t>	 can also receive </a:t>
            </a:r>
            <a:r>
              <a:rPr lang="en-US" sz="2800" b="1" dirty="0" err="1"/>
              <a:t>validation_split</a:t>
            </a:r>
            <a:r>
              <a:rPr lang="en-US" sz="2800" b="1" dirty="0"/>
              <a:t>/</a:t>
            </a:r>
            <a:r>
              <a:rPr lang="en-US" sz="2800" b="1" dirty="0" err="1"/>
              <a:t>validation_data</a:t>
            </a:r>
            <a:r>
              <a:rPr lang="en-US" sz="2800" dirty="0"/>
              <a:t> parameters.</a:t>
            </a:r>
          </a:p>
          <a:p>
            <a:pPr algn="ctr"/>
            <a:r>
              <a:rPr lang="en-US" sz="2800" dirty="0"/>
              <a:t>	and callbacks parameters. </a:t>
            </a:r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D34E73-2B9E-4680-9A3C-850E8E2F0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0B2ED-3DA2-4272-AD45-6BA57224B86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78959C-B145-4B7A-B947-76CB6F62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FC6DC2-E4D7-404B-BCD1-90DA3E0D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180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649225" y="377999"/>
            <a:ext cx="1172474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Predicting</a:t>
            </a:r>
          </a:p>
          <a:p>
            <a:pPr algn="ctr"/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Make prediction on new samples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Example:</a:t>
            </a:r>
          </a:p>
          <a:p>
            <a:r>
              <a:rPr lang="en-US" sz="2800" dirty="0"/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Y_pred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model.predict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sz="2800" b="0" dirty="0">
                <a:solidFill>
                  <a:srgbClr val="000000"/>
                </a:solidFill>
                <a:effectLst/>
              </a:rPr>
              <a:t>(X has to be a batch of inputs – for single input use batch size of 1)</a:t>
            </a:r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4577F2D-671A-446F-A152-3882F504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506E4-1776-4ABD-9069-B928E94E5A47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E25833-9A26-414F-8BD7-EAD46D31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0BB3BD-DC95-4D52-B567-E661C579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582113" y="302498"/>
            <a:ext cx="117247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Saving and Loading</a:t>
            </a:r>
            <a:endParaRPr lang="en-US" sz="2800" dirty="0"/>
          </a:p>
          <a:p>
            <a:pPr lvl="1"/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Saving and loading our trained model (because training can take very long!)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/>
            <a:r>
              <a:rPr lang="en-US" sz="2800" dirty="0"/>
              <a:t>	Example:</a:t>
            </a:r>
          </a:p>
          <a:p>
            <a:pPr lvl="1"/>
            <a:endParaRPr lang="en-US" sz="2800" dirty="0"/>
          </a:p>
          <a:p>
            <a:pPr lvl="1"/>
            <a:r>
              <a:rPr lang="en-US" dirty="0"/>
              <a:t>	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model.save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my_path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lvl="1"/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tf.keras.models.load_model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“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my_path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2800" dirty="0"/>
          </a:p>
          <a:p>
            <a:r>
              <a:rPr lang="en-US" sz="2800" dirty="0"/>
              <a:t>	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6D6380-CCF7-4051-983D-28EC87AA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97E01-346B-4597-BAED-C9E8F81B5ED2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BD4EFA-625F-4896-8549-F0778467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873185-2E6B-4C9F-8E5E-DEF47470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5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582113" y="302498"/>
            <a:ext cx="117247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ResNet</a:t>
            </a:r>
            <a:endParaRPr lang="en-US" sz="3600" b="1" dirty="0"/>
          </a:p>
          <a:p>
            <a:pPr algn="ctr"/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We add (element wise) the input of each residual block to its output.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networks, Faster convergence, less over-fitting.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sz="2800" dirty="0"/>
          </a:p>
          <a:p>
            <a:r>
              <a:rPr lang="en-US" sz="2800" dirty="0"/>
              <a:t>	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</a:p>
          <a:p>
            <a:endParaRPr lang="en-US" sz="2800" dirty="0"/>
          </a:p>
          <a:p>
            <a:endParaRPr lang="en-I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8D4CB2-7693-46A5-825C-266C76E6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07" y="2894213"/>
            <a:ext cx="9430719" cy="174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64CF7-CA31-44C8-B3BA-71554D0502EE}"/>
              </a:ext>
            </a:extLst>
          </p:cNvPr>
          <p:cNvSpPr txBox="1"/>
          <p:nvPr/>
        </p:nvSpPr>
        <p:spPr>
          <a:xfrm>
            <a:off x="2505165" y="5778631"/>
            <a:ext cx="745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-A block can contain any type of layers (and any number of them)-</a:t>
            </a:r>
            <a:endParaRPr lang="en-IL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E068C-DA09-4D75-9D52-DDBB68C2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C02E-7812-47F0-9F7C-AE4C4502D9C0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BE86BE-607B-4D0E-B10F-FFFDEC23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CA740-5ED8-45DC-82F4-D93AFF3F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79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582113" y="302498"/>
            <a:ext cx="1172474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ResNet</a:t>
            </a:r>
            <a:endParaRPr lang="en-US" sz="3600" b="1" dirty="0"/>
          </a:p>
          <a:p>
            <a:pPr algn="ctr"/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We add (element wise) the input of each residual block to its output.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Deeper networks, Faster convergence, less over-fitting.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CE317-6910-44CA-80BB-EAE19521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455" y="3078490"/>
            <a:ext cx="7763090" cy="286930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93B22-F250-4AD4-939B-8E46DA59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3A6-8BF7-48DD-80FC-0A27AAA6939F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7612C-3EDA-454E-8BD8-84C6D3A8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16CC2-5DC5-4C65-B3CA-75516049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C14C5-95F8-4088-A26A-57E4E41A7134}"/>
              </a:ext>
            </a:extLst>
          </p:cNvPr>
          <p:cNvSpPr/>
          <p:nvPr/>
        </p:nvSpPr>
        <p:spPr>
          <a:xfrm>
            <a:off x="2795954" y="5314950"/>
            <a:ext cx="945173" cy="2242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4CA15-0BEA-4462-A4C3-C326FDDB7502}"/>
              </a:ext>
            </a:extLst>
          </p:cNvPr>
          <p:cNvSpPr/>
          <p:nvPr/>
        </p:nvSpPr>
        <p:spPr>
          <a:xfrm>
            <a:off x="8808427" y="4580519"/>
            <a:ext cx="945173" cy="2242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3091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6B0D-C196-47EE-B597-CF2A73327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4460" y="1198145"/>
            <a:ext cx="8361229" cy="1086238"/>
          </a:xfrm>
        </p:spPr>
        <p:txBody>
          <a:bodyPr/>
          <a:lstStyle/>
          <a:p>
            <a:r>
              <a:rPr lang="en-US" dirty="0"/>
              <a:t>Ex4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756EE-EBE4-4F35-8077-547652D24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4563" y="2550688"/>
            <a:ext cx="7982501" cy="175662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/>
              <a:t>Using neural networks in order to predict nanobody CDR3 structure</a:t>
            </a:r>
            <a:endParaRPr lang="en-IL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095FA-4E77-45E4-86E7-4C6465B7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9B9FD-48BD-4133-9086-ADD62922157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C77CF-3B5F-4769-98B3-EE99A5E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87585-9A7E-4915-809E-55DB16D7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19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05AC24-CE45-4F20-B1E9-59CE24F43F9A}"/>
              </a:ext>
            </a:extLst>
          </p:cNvPr>
          <p:cNvSpPr txBox="1"/>
          <p:nvPr/>
        </p:nvSpPr>
        <p:spPr>
          <a:xfrm>
            <a:off x="582113" y="302498"/>
            <a:ext cx="117247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Ex4</a:t>
            </a:r>
          </a:p>
          <a:p>
            <a:pPr algn="ctr"/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has 3 parts: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1. Processing the data - from PDB files to one-hot encoding (X) and 			geometrical constraints (Y). Most of this part is implemented for 	you.</a:t>
            </a:r>
          </a:p>
          <a:p>
            <a:pPr lvl="1"/>
            <a:r>
              <a:rPr lang="en-US" sz="2800" dirty="0"/>
              <a:t>	</a:t>
            </a:r>
            <a:endParaRPr lang="en-US" sz="2800" b="1" dirty="0"/>
          </a:p>
          <a:p>
            <a:pPr lvl="1"/>
            <a:endParaRPr lang="en-US" sz="2800" b="1" dirty="0"/>
          </a:p>
          <a:p>
            <a:endParaRPr lang="en-US" sz="2800" b="1" dirty="0"/>
          </a:p>
          <a:p>
            <a:endParaRPr lang="en-I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DD9A59-4867-4E13-A126-0AC30525C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02" y="3882350"/>
            <a:ext cx="18859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287D307-2BE1-44B3-94BA-C56B0AD7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06" y="3891874"/>
            <a:ext cx="18859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2F2CF20-DE33-4C91-A01F-70CD3718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310" y="3891874"/>
            <a:ext cx="18859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851B681C-D076-4A37-A13D-B1F16837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231" y="3860480"/>
            <a:ext cx="1885950" cy="160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26E16F-33C9-4CA8-8259-5DC0644C2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B2977-5779-495A-A473-E845BCC05988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30C1CC5-2C5D-4792-9D61-5A24C08B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0CC305-4F80-4E29-946F-8FC9AC15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34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E8BEB5-B957-4BE9-B078-D555865AE4A5}"/>
              </a:ext>
            </a:extLst>
          </p:cNvPr>
          <p:cNvSpPr txBox="1"/>
          <p:nvPr/>
        </p:nvSpPr>
        <p:spPr>
          <a:xfrm>
            <a:off x="1409350" y="830510"/>
            <a:ext cx="97144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&amp; </a:t>
            </a:r>
            <a:r>
              <a:rPr lang="en-US" sz="3600" b="1" dirty="0" err="1"/>
              <a:t>Tensorflow</a:t>
            </a:r>
            <a:endParaRPr lang="en-US" sz="3600" b="1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u="sng" dirty="0"/>
              <a:t>TensorFlow</a:t>
            </a:r>
            <a:r>
              <a:rPr lang="en-US" sz="2800" dirty="0"/>
              <a:t> is a general low-level machine learning library by Google.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u="sng" dirty="0" err="1"/>
              <a:t>Keras</a:t>
            </a:r>
            <a:r>
              <a:rPr lang="en-US" sz="2800" dirty="0"/>
              <a:t> is a framework for neural networks that is build on top of </a:t>
            </a:r>
            <a:r>
              <a:rPr lang="en-US" sz="2800" dirty="0" err="1"/>
              <a:t>Tensorflow</a:t>
            </a:r>
            <a:r>
              <a:rPr lang="en-US" sz="2800" dirty="0"/>
              <a:t>. It has a much more friendly API.</a:t>
            </a:r>
          </a:p>
          <a:p>
            <a:endParaRPr lang="en-US" sz="2800" dirty="0"/>
          </a:p>
          <a:p>
            <a:endParaRPr lang="en-US" sz="2800" dirty="0"/>
          </a:p>
          <a:p>
            <a:pPr algn="ctr"/>
            <a:r>
              <a:rPr lang="en-US" sz="2800" dirty="0"/>
              <a:t>(</a:t>
            </a:r>
            <a:r>
              <a:rPr lang="en-US" sz="2800" b="1" dirty="0" err="1"/>
              <a:t>PyTorch</a:t>
            </a:r>
            <a:r>
              <a:rPr lang="en-US" sz="2800" dirty="0"/>
              <a:t> is another popular framework by Facebook)</a:t>
            </a:r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50D37E-65D0-438A-9621-E8543332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4817-77F6-4A2F-8D5F-AA848B9537C7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BA3064-FDDC-4668-91D4-BED05CB2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4EAEA96-10DD-430C-A9C8-6E3BFA24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0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05AC24-CE45-4F20-B1E9-59CE24F43F9A}"/>
              </a:ext>
            </a:extLst>
          </p:cNvPr>
          <p:cNvSpPr txBox="1"/>
          <p:nvPr/>
        </p:nvSpPr>
        <p:spPr>
          <a:xfrm>
            <a:off x="582113" y="302498"/>
            <a:ext cx="117247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Ex4</a:t>
            </a:r>
          </a:p>
          <a:p>
            <a:pPr algn="ctr"/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has 3 parts: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1. Processing the data - from PDB files to one-hot encoding (X) and 			geometrical constraints (Y). Most of this part is implemented for 	you.</a:t>
            </a:r>
          </a:p>
          <a:p>
            <a:pPr lvl="1"/>
            <a:r>
              <a:rPr lang="en-US" sz="2800" dirty="0"/>
              <a:t>	</a:t>
            </a:r>
            <a:endParaRPr lang="en-US" sz="2800" b="1" dirty="0"/>
          </a:p>
          <a:p>
            <a:pPr lvl="1"/>
            <a:endParaRPr lang="en-US" sz="2800" b="1" dirty="0"/>
          </a:p>
          <a:p>
            <a:endParaRPr lang="en-US" sz="2800" b="1" dirty="0"/>
          </a:p>
          <a:p>
            <a:endParaRPr lang="en-I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DD9A59-4867-4E13-A126-0AC30525C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02" y="3882350"/>
            <a:ext cx="18859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287D307-2BE1-44B3-94BA-C56B0AD7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06" y="3891874"/>
            <a:ext cx="18859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2F2CF20-DE33-4C91-A01F-70CD3718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310" y="3891874"/>
            <a:ext cx="18859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851B681C-D076-4A37-A13D-B1F168376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231" y="3860480"/>
            <a:ext cx="1885950" cy="160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24BAED-C2A9-412B-875A-A0D1DE01B742}"/>
              </a:ext>
            </a:extLst>
          </p:cNvPr>
          <p:cNvSpPr/>
          <p:nvPr/>
        </p:nvSpPr>
        <p:spPr>
          <a:xfrm>
            <a:off x="1593908" y="3741490"/>
            <a:ext cx="2405027" cy="2021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609A8D-553D-4344-AF03-598FA7FF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5ECF-D28B-46BC-848D-73ED01F6CF1E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8370C4D-64B5-433C-A054-208FF162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5D12F4-48CE-47D3-A039-FE28DAF6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02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05AC24-CE45-4F20-B1E9-59CE24F43F9A}"/>
              </a:ext>
            </a:extLst>
          </p:cNvPr>
          <p:cNvSpPr txBox="1"/>
          <p:nvPr/>
        </p:nvSpPr>
        <p:spPr>
          <a:xfrm>
            <a:off x="582113" y="302498"/>
            <a:ext cx="1172474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Ex4</a:t>
            </a:r>
          </a:p>
          <a:p>
            <a:pPr algn="ctr"/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has 3 parts: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2. Building and training the network.</a:t>
            </a:r>
          </a:p>
          <a:p>
            <a:pPr lvl="1"/>
            <a:r>
              <a:rPr lang="en-US" sz="2800" dirty="0"/>
              <a:t>		The main thing you have to do is </a:t>
            </a:r>
          </a:p>
          <a:p>
            <a:pPr lvl="1"/>
            <a:r>
              <a:rPr lang="en-US" sz="2800" dirty="0"/>
              <a:t>		choose some of the parameters</a:t>
            </a:r>
          </a:p>
          <a:p>
            <a:pPr lvl="1"/>
            <a:r>
              <a:rPr lang="en-US" sz="2800" dirty="0"/>
              <a:t>		for the network.</a:t>
            </a:r>
          </a:p>
          <a:p>
            <a:pPr lvl="1"/>
            <a:r>
              <a:rPr lang="en-US" sz="2800" dirty="0"/>
              <a:t>	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451DEB-2DDC-4733-ACB5-40C434F7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17DAB-5E49-426E-A290-0D89D851D726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FFE59E-BC31-43D7-A922-6C122693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F4148A-E8CB-402F-9C1B-BB7BCD6C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602EDD-2DEB-4CA1-BB0D-198558967C1D}"/>
              </a:ext>
            </a:extLst>
          </p:cNvPr>
          <p:cNvGrpSpPr/>
          <p:nvPr/>
        </p:nvGrpSpPr>
        <p:grpSpPr>
          <a:xfrm>
            <a:off x="7357145" y="1574407"/>
            <a:ext cx="4168852" cy="4369415"/>
            <a:chOff x="7357145" y="1574407"/>
            <a:chExt cx="4168852" cy="4369415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AB7DDF7D-4BEB-4538-AE13-D6A22A4CD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45" y="1574407"/>
              <a:ext cx="4168852" cy="436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46E4B1-2EC9-46B6-8BDB-B4C467F3DAD4}"/>
                </a:ext>
              </a:extLst>
            </p:cNvPr>
            <p:cNvSpPr/>
            <p:nvPr/>
          </p:nvSpPr>
          <p:spPr>
            <a:xfrm>
              <a:off x="9060970" y="4074881"/>
              <a:ext cx="184256" cy="116622"/>
            </a:xfrm>
            <a:prstGeom prst="rect">
              <a:avLst/>
            </a:prstGeom>
            <a:solidFill>
              <a:srgbClr val="F8CE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77856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05AC24-CE45-4F20-B1E9-59CE24F43F9A}"/>
              </a:ext>
            </a:extLst>
          </p:cNvPr>
          <p:cNvSpPr txBox="1"/>
          <p:nvPr/>
        </p:nvSpPr>
        <p:spPr>
          <a:xfrm>
            <a:off x="582113" y="302498"/>
            <a:ext cx="1172474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Ex4</a:t>
            </a:r>
          </a:p>
          <a:p>
            <a:pPr algn="ctr"/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has 3 parts: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2. Building and training the network.</a:t>
            </a:r>
          </a:p>
          <a:p>
            <a:pPr lvl="1"/>
            <a:r>
              <a:rPr lang="en-US" sz="2800" dirty="0"/>
              <a:t>		The main thing you have to do is </a:t>
            </a:r>
          </a:p>
          <a:p>
            <a:pPr lvl="1"/>
            <a:r>
              <a:rPr lang="en-US" sz="2800" dirty="0"/>
              <a:t>		choose some of the parameters</a:t>
            </a:r>
          </a:p>
          <a:p>
            <a:pPr lvl="1"/>
            <a:r>
              <a:rPr lang="en-US" sz="2800" dirty="0"/>
              <a:t>		for the network.</a:t>
            </a:r>
          </a:p>
          <a:p>
            <a:pPr lvl="1"/>
            <a:r>
              <a:rPr lang="en-US" sz="2800" dirty="0"/>
              <a:t>	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52D24B-BA5A-40B1-B178-E0C73B6B6D2F}"/>
              </a:ext>
            </a:extLst>
          </p:cNvPr>
          <p:cNvSpPr/>
          <p:nvPr/>
        </p:nvSpPr>
        <p:spPr>
          <a:xfrm>
            <a:off x="10258784" y="2793534"/>
            <a:ext cx="1384183" cy="2164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47BC8B-6E6D-44B2-9897-BCB0AFBA35E7}"/>
              </a:ext>
            </a:extLst>
          </p:cNvPr>
          <p:cNvSpPr/>
          <p:nvPr/>
        </p:nvSpPr>
        <p:spPr>
          <a:xfrm>
            <a:off x="8003097" y="4504889"/>
            <a:ext cx="755009" cy="1560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5A487-4458-48F4-A95B-AE8F947B7F05}"/>
              </a:ext>
            </a:extLst>
          </p:cNvPr>
          <p:cNvSpPr/>
          <p:nvPr/>
        </p:nvSpPr>
        <p:spPr>
          <a:xfrm>
            <a:off x="9404058" y="4531455"/>
            <a:ext cx="755009" cy="1560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E09326E-F8DC-45AE-A8BD-50C136760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64E4-7DDE-472B-B81B-1B3892B3EA16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4AF34A2-06D9-42E3-8F51-6D819175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08BDEC-93D8-496C-A0C6-9A82BC29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A90635-3378-48A6-9A1A-E8B719E9ECAA}"/>
              </a:ext>
            </a:extLst>
          </p:cNvPr>
          <p:cNvGrpSpPr/>
          <p:nvPr/>
        </p:nvGrpSpPr>
        <p:grpSpPr>
          <a:xfrm>
            <a:off x="7357145" y="1574407"/>
            <a:ext cx="4168852" cy="4369415"/>
            <a:chOff x="7357145" y="1574407"/>
            <a:chExt cx="4168852" cy="4369415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AB7DDF7D-4BEB-4538-AE13-D6A22A4CD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7145" y="1574407"/>
              <a:ext cx="4168852" cy="436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9F9BE1-5598-462C-A0BA-3FECD05A9B97}"/>
                </a:ext>
              </a:extLst>
            </p:cNvPr>
            <p:cNvSpPr/>
            <p:nvPr/>
          </p:nvSpPr>
          <p:spPr>
            <a:xfrm>
              <a:off x="9060970" y="4074881"/>
              <a:ext cx="184256" cy="116622"/>
            </a:xfrm>
            <a:prstGeom prst="rect">
              <a:avLst/>
            </a:prstGeom>
            <a:solidFill>
              <a:srgbClr val="F8CE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4113824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05AC24-CE45-4F20-B1E9-59CE24F43F9A}"/>
              </a:ext>
            </a:extLst>
          </p:cNvPr>
          <p:cNvSpPr txBox="1"/>
          <p:nvPr/>
        </p:nvSpPr>
        <p:spPr>
          <a:xfrm>
            <a:off x="582113" y="302498"/>
            <a:ext cx="1172474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Ex4</a:t>
            </a:r>
          </a:p>
          <a:p>
            <a:pPr algn="ctr"/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 has 3 parts: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	3. Predicting PDB 5jds (from Ex3), converting the output to Rosetta </a:t>
            </a:r>
          </a:p>
          <a:p>
            <a:pPr lvl="1"/>
            <a:r>
              <a:rPr lang="en-US" sz="2800" dirty="0"/>
              <a:t>		constraints file (implemented for you).</a:t>
            </a:r>
          </a:p>
          <a:p>
            <a:pPr lvl="1"/>
            <a:r>
              <a:rPr lang="en-US" sz="2800" dirty="0"/>
              <a:t>		Using the constraints in order to model the CDR3 loop (same as 			Ex3).	 </a:t>
            </a:r>
          </a:p>
          <a:p>
            <a:pPr lvl="1"/>
            <a:r>
              <a:rPr lang="en-US" sz="2800" dirty="0"/>
              <a:t>	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24BA63-5C28-4F4B-AB5D-6B3BB21C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0779-C778-4CF3-8D07-546C180DE89B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B4D143-AFA6-4AA6-980A-3D059F39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C11A2D-208D-48EB-AA02-FB4897F6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36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48AE85-9637-4DA6-BB54-1B21D8AD9A35}"/>
              </a:ext>
            </a:extLst>
          </p:cNvPr>
          <p:cNvSpPr txBox="1"/>
          <p:nvPr/>
        </p:nvSpPr>
        <p:spPr>
          <a:xfrm>
            <a:off x="582113" y="302498"/>
            <a:ext cx="117247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Further reading</a:t>
            </a:r>
          </a:p>
          <a:p>
            <a:pPr algn="ctr"/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Keras</a:t>
            </a:r>
            <a:r>
              <a:rPr lang="en-US" sz="2800" dirty="0"/>
              <a:t> guide - </a:t>
            </a:r>
            <a:r>
              <a:rPr lang="en-US" sz="2800" dirty="0">
                <a:hlinkClick r:id="rId2"/>
              </a:rPr>
              <a:t>https://keras.io/</a:t>
            </a:r>
            <a:r>
              <a:rPr lang="en-US" sz="2800" dirty="0"/>
              <a:t>	</a:t>
            </a:r>
          </a:p>
          <a:p>
            <a:pPr lvl="1"/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Stanford Neural Network course (mainly vision) – search </a:t>
            </a:r>
            <a:r>
              <a:rPr lang="en-US" sz="2800" b="1" dirty="0"/>
              <a:t>cs231n</a:t>
            </a:r>
            <a:r>
              <a:rPr lang="en-US" sz="2800" dirty="0"/>
              <a:t> on YouTube (spring 2017)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4916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DF917D-A1F8-4370-9D5C-424057E2C51A}"/>
              </a:ext>
            </a:extLst>
          </p:cNvPr>
          <p:cNvSpPr txBox="1"/>
          <p:nvPr/>
        </p:nvSpPr>
        <p:spPr>
          <a:xfrm>
            <a:off x="1409350" y="830510"/>
            <a:ext cx="971445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models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u="sng" dirty="0"/>
              <a:t>Sequential</a:t>
            </a:r>
            <a:r>
              <a:rPr lang="en-US" sz="2800" b="1" dirty="0"/>
              <a:t> : </a:t>
            </a:r>
            <a:r>
              <a:rPr lang="en-US" sz="2800" dirty="0"/>
              <a:t>only feed forward networks, very limited.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u="sng" dirty="0"/>
              <a:t>Functional (Model)</a:t>
            </a:r>
            <a:r>
              <a:rPr lang="en-US" sz="2800" b="1" dirty="0"/>
              <a:t> : </a:t>
            </a:r>
            <a:r>
              <a:rPr lang="en-US" sz="2800" dirty="0"/>
              <a:t>can have many inputs and outputs, can brunch, Much more versatile.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66130A-B704-4A64-B5E3-972413EAD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83B07-3D0A-41BD-92A7-7094CE4BDF39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59E2A5-62E8-4810-900A-FE0B2A19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A4A7A5-DBAD-4C74-B70B-244A96EC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88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EE87A7-88DC-4702-B44E-BB8A0B241B11}"/>
              </a:ext>
            </a:extLst>
          </p:cNvPr>
          <p:cNvSpPr txBox="1"/>
          <p:nvPr/>
        </p:nvSpPr>
        <p:spPr>
          <a:xfrm>
            <a:off x="1409350" y="830510"/>
            <a:ext cx="971445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models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u="sng" dirty="0"/>
              <a:t>Sequential</a:t>
            </a:r>
            <a:r>
              <a:rPr lang="en-US" sz="2800" b="1" dirty="0"/>
              <a:t> : </a:t>
            </a:r>
            <a:r>
              <a:rPr lang="en-US" sz="2800" dirty="0"/>
              <a:t>only feed forward networks, very limited.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u="sng" dirty="0"/>
              <a:t>Functional (Model)</a:t>
            </a:r>
            <a:r>
              <a:rPr lang="en-US" sz="2800" b="1" dirty="0"/>
              <a:t> : </a:t>
            </a:r>
            <a:r>
              <a:rPr lang="en-US" sz="2800" dirty="0"/>
              <a:t>can have many inputs and outputs, can brunch, Much more versatile.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559A5A-33DD-46DE-ABBE-5C2159901449}"/>
              </a:ext>
            </a:extLst>
          </p:cNvPr>
          <p:cNvSpPr/>
          <p:nvPr/>
        </p:nvSpPr>
        <p:spPr>
          <a:xfrm>
            <a:off x="1124125" y="2525086"/>
            <a:ext cx="10276514" cy="1350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F7E71-6D0F-4431-9EC4-098EAF68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C79AD-5B81-4AB9-8A25-2726F085849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9D60B-EEF7-4699-A076-DA5A31FE6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97460B-F9FF-4F52-AE44-426736F9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1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42C3E4-C48F-40B0-8CF2-9CF651CF228D}"/>
              </a:ext>
            </a:extLst>
          </p:cNvPr>
          <p:cNvSpPr txBox="1"/>
          <p:nvPr/>
        </p:nvSpPr>
        <p:spPr>
          <a:xfrm>
            <a:off x="930442" y="718339"/>
            <a:ext cx="12801599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Model is defined by the input and output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input of each layer is a </a:t>
            </a:r>
            <a:r>
              <a:rPr lang="en-US" sz="2800" dirty="0" err="1"/>
              <a:t>keras</a:t>
            </a:r>
            <a:r>
              <a:rPr lang="en-US" sz="2800" dirty="0"/>
              <a:t> layer (a tensor)</a:t>
            </a:r>
          </a:p>
          <a:p>
            <a:endParaRPr lang="en-US" sz="2800" dirty="0"/>
          </a:p>
          <a:p>
            <a:r>
              <a:rPr lang="en-US" sz="2800" dirty="0"/>
              <a:t>Example:</a:t>
            </a:r>
          </a:p>
          <a:p>
            <a:endParaRPr lang="en-US" sz="2000" dirty="0"/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layers</a:t>
            </a:r>
          </a:p>
          <a:p>
            <a:endParaRPr lang="en-US" dirty="0"/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tf.keras.Input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21,3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name=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InputLayer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conv2d_layer = layers.Conv2D(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conv2d_layer = layers.Conv2D(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)(conv2d_layer)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last_layer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layers.Conv2D(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)(conv2d_layer)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last_layer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name=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my_network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48A4-0CB2-4864-9C2D-7598159EB7B2}"/>
              </a:ext>
            </a:extLst>
          </p:cNvPr>
          <p:cNvSpPr txBox="1"/>
          <p:nvPr/>
        </p:nvSpPr>
        <p:spPr>
          <a:xfrm>
            <a:off x="4411578" y="256674"/>
            <a:ext cx="5149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Functional model</a:t>
            </a:r>
          </a:p>
          <a:p>
            <a:endParaRPr lang="en-IL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4353E-4476-40AA-B3D0-DDA0685CF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FF12-1868-4A71-B5BC-8C0C7FAFE1AE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BCFDF9-2ABF-431E-BFC8-B01F31DA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305AE-8E77-4959-A181-2CFB946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1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C1BE8F-BA18-47C9-9948-A29615962E7C}"/>
              </a:ext>
            </a:extLst>
          </p:cNvPr>
          <p:cNvSpPr txBox="1"/>
          <p:nvPr/>
        </p:nvSpPr>
        <p:spPr>
          <a:xfrm>
            <a:off x="802105" y="718339"/>
            <a:ext cx="12801599" cy="787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model can take many inputs and give many outputs.</a:t>
            </a:r>
          </a:p>
          <a:p>
            <a:endParaRPr lang="en-US" sz="2800" dirty="0"/>
          </a:p>
          <a:p>
            <a:r>
              <a:rPr lang="en-US" sz="2800" dirty="0"/>
              <a:t>Example:</a:t>
            </a:r>
          </a:p>
          <a:p>
            <a:endParaRPr lang="en-US" sz="2000" dirty="0"/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tensorflow.keras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layers</a:t>
            </a:r>
          </a:p>
          <a:p>
            <a:endParaRPr lang="en-US" dirty="0"/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input_1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tf.keras.Input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21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21,3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input_2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tf.keras.Input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10,3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conv2d_1 = layers.Conv2D(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)(input_1)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conv2d_2 = layers.Conv2D(</a:t>
            </a:r>
            <a:r>
              <a:rPr lang="en-US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32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IL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IL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,padding=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'same'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)(input_2)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([input_1, input_2 ], [conv2d_1, conv2d_2])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EC4D7-79FD-4D47-BC31-6707B458CC84}"/>
              </a:ext>
            </a:extLst>
          </p:cNvPr>
          <p:cNvSpPr txBox="1"/>
          <p:nvPr/>
        </p:nvSpPr>
        <p:spPr>
          <a:xfrm>
            <a:off x="4411578" y="256674"/>
            <a:ext cx="5149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Functional model</a:t>
            </a:r>
          </a:p>
          <a:p>
            <a:endParaRPr lang="en-IL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50B46-5A72-455B-AD66-1B41C8BE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3004-8231-4AD9-A54A-05D27B747382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1CFAC-5547-4E6F-B7B4-AA9AD3D6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CA871B-7FDD-44EA-B1D8-E6C335E1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338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214C71-0D3C-4E89-8C4D-08B45F706030}"/>
              </a:ext>
            </a:extLst>
          </p:cNvPr>
          <p:cNvSpPr txBox="1"/>
          <p:nvPr/>
        </p:nvSpPr>
        <p:spPr>
          <a:xfrm>
            <a:off x="930443" y="597455"/>
            <a:ext cx="1099546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Input layer</a:t>
            </a:r>
            <a:r>
              <a:rPr lang="en-US" sz="2800" dirty="0"/>
              <a:t>: defines the input of the network, in some cases (Vision for example) we want the option to get any input size.</a:t>
            </a:r>
          </a:p>
          <a:p>
            <a:r>
              <a:rPr lang="en-US" sz="2800" dirty="0"/>
              <a:t>	If our network for example only uses Convolutional layers and no 	Fully connected layers we can use: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Input_layer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tf.keras.Input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(shape=(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2800" dirty="0">
                <a:solidFill>
                  <a:srgbClr val="09885A"/>
                </a:solidFill>
                <a:latin typeface="Courier New" panose="02070309020205020404" pitchFamily="49" charset="0"/>
              </a:rPr>
              <a:t>None</a:t>
            </a:r>
            <a:r>
              <a:rPr lang="en-US" sz="28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,3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IL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FC737B-3C42-4844-B68B-C3B8F965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F5741-77B5-4604-B47A-20C55ECCF055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6F89D4-4EB5-425F-AC20-CDD74078C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2A64D-57CD-4799-8EF7-905D7B3B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E6642A-CBC9-49DD-8E9F-1BD641A48A4E}"/>
              </a:ext>
            </a:extLst>
          </p:cNvPr>
          <p:cNvSpPr txBox="1"/>
          <p:nvPr/>
        </p:nvSpPr>
        <p:spPr>
          <a:xfrm>
            <a:off x="930443" y="597455"/>
            <a:ext cx="1099546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/>
              <a:t>Keras</a:t>
            </a:r>
            <a:r>
              <a:rPr lang="en-US" sz="3600" b="1" dirty="0"/>
              <a:t> layers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u="sng" dirty="0"/>
              <a:t>1D convolution</a:t>
            </a:r>
            <a:r>
              <a:rPr lang="en-US" sz="2800" dirty="0"/>
              <a:t>: 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This layer creates a convolution kernel that is convolved with the layer input over a single spatial dimension to produce a tensor of outputs.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 </a:t>
            </a:r>
          </a:p>
          <a:p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8E48EF-811B-461D-B69A-0F4E668C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33" b="29262"/>
          <a:stretch/>
        </p:blipFill>
        <p:spPr>
          <a:xfrm>
            <a:off x="4466395" y="3255501"/>
            <a:ext cx="3957116" cy="329283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B76A4C-C898-4C1D-8813-9477C8235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58B4-44D1-46ED-85D4-5ACD21D62A24}" type="datetime1">
              <a:rPr lang="en-US" smtClean="0"/>
              <a:t>5/18/2021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1A22C-AB3D-4FBD-8D30-8C8634B10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3D Data processing in structural biology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F7E65-6266-4BEB-8394-A00BA9A0B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6239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397</TotalTime>
  <Words>2036</Words>
  <Application>Microsoft Office PowerPoint</Application>
  <PresentationFormat>Widescreen</PresentationFormat>
  <Paragraphs>442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Courier New</vt:lpstr>
      <vt:lpstr>Franklin Gothic Book</vt:lpstr>
      <vt:lpstr>Open Sans</vt:lpstr>
      <vt:lpstr>Crop</vt:lpstr>
      <vt:lpstr>Today: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agctomer@gmail.com</dc:creator>
  <cp:lastModifiedBy>agctomer@gmail.com</cp:lastModifiedBy>
  <cp:revision>28</cp:revision>
  <dcterms:created xsi:type="dcterms:W3CDTF">2021-05-17T17:33:31Z</dcterms:created>
  <dcterms:modified xsi:type="dcterms:W3CDTF">2021-05-18T08:35:45Z</dcterms:modified>
</cp:coreProperties>
</file>